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5" r:id="rId1"/>
  </p:sldMasterIdLst>
  <p:notesMasterIdLst>
    <p:notesMasterId r:id="rId10"/>
  </p:notesMasterIdLst>
  <p:handoutMasterIdLst>
    <p:handoutMasterId r:id="rId11"/>
  </p:handoutMasterIdLst>
  <p:sldIdLst>
    <p:sldId id="504" r:id="rId2"/>
    <p:sldId id="514" r:id="rId3"/>
    <p:sldId id="513" r:id="rId4"/>
    <p:sldId id="515" r:id="rId5"/>
    <p:sldId id="516" r:id="rId6"/>
    <p:sldId id="518" r:id="rId7"/>
    <p:sldId id="520" r:id="rId8"/>
    <p:sldId id="51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2"/>
    <p:restoredTop sz="94580"/>
  </p:normalViewPr>
  <p:slideViewPr>
    <p:cSldViewPr snapToGrid="0" snapToObjects="1">
      <p:cViewPr varScale="1">
        <p:scale>
          <a:sx n="82" d="100"/>
          <a:sy n="82" d="100"/>
        </p:scale>
        <p:origin x="176" y="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?><Relationships xmlns="http://schemas.openxmlformats.org/package/2006/relationships"><Relationship Target="handoutMasters/handoutMaster1.xml" Type="http://schemas.openxmlformats.org/officeDocument/2006/relationships/handoutMaster" Id="rId11"></Relationship><Relationship Target="presProps.xml" Type="http://schemas.openxmlformats.org/officeDocument/2006/relationships/presProps" Id="rId12"></Relationship><Relationship Target="viewProps.xml" Type="http://schemas.openxmlformats.org/officeDocument/2006/relationships/viewProps" Id="rId13"></Relationship><Relationship Target="theme/theme1.xml" Type="http://schemas.openxmlformats.org/officeDocument/2006/relationships/theme" Id="rId14"></Relationship><Relationship Target="tableStyles.xml" Type="http://schemas.openxmlformats.org/officeDocument/2006/relationships/tableStyles" Id="rId15"></Relationship><Relationship Target="slideMasters/slideMaster1.xml" Type="http://schemas.openxmlformats.org/officeDocument/2006/relationships/slideMaster" Id="rId1"></Relationship><Relationship Target="slides/slide1.xml" Type="http://schemas.openxmlformats.org/officeDocument/2006/relationships/slide" Id="rId2"></Relationship><Relationship Target="slides/slide2.xml" Type="http://schemas.openxmlformats.org/officeDocument/2006/relationships/slide" Id="rId3"></Relationship><Relationship Target="slides/slide3.xml" Type="http://schemas.openxmlformats.org/officeDocument/2006/relationships/slide" Id="rId4"></Relationship><Relationship Target="slides/slide4.xml" Type="http://schemas.openxmlformats.org/officeDocument/2006/relationships/slide" Id="rId5"></Relationship><Relationship Target="slides/slide5.xml" Type="http://schemas.openxmlformats.org/officeDocument/2006/relationships/slide" Id="rId6"></Relationship><Relationship Target="slides/slide6.xml" Type="http://schemas.openxmlformats.org/officeDocument/2006/relationships/slide" Id="rId7"></Relationship><Relationship Target="slides/slide7.xml" Type="http://schemas.openxmlformats.org/officeDocument/2006/relationships/slide" Id="rId8"></Relationship><Relationship Target="slides/slide8.xml" Type="http://schemas.openxmlformats.org/officeDocument/2006/relationships/slide" Id="rId9"></Relationship><Relationship Target="notesMasters/notesMaster1.xml" Type="http://schemas.openxmlformats.org/officeDocument/2006/relationships/notesMaster" Id="rId10"></Relationship></Relationships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5D2D5-7A3B-0744-B342-C0919EE821B2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91F12-DA6F-7544-90A3-A673228E9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03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D028-316D-AF43-8CC8-9C55761B7975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8188E-CACA-A24E-B252-A3A6BD5C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1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FE22D-25B7-6D46-BBED-A33916765A5A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5ED9B-466B-CB4E-9D26-35B2F9C736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8B066-F83C-4247-880D-EF3D3F0E1567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9B5BD-0273-B644-9718-DC983C6623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BF2644-9E4D-4548-850F-89D5800F1A4A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845F9-A2A0-6B45-B3DF-ABD214951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68593B-7123-AE4B-BA57-3B181599B571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F6E3B-3538-4043-B362-20FC44FD03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F030B-BD7E-8543-9350-3552AA0439AB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5266F-570A-5E4E-A1F0-39B655B5A8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7915D2-6A43-6648-BACF-1C85F0D1145A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BE879-6AAD-8D4E-A29A-3E9B064B75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49C752-4588-6548-8AD3-5995C65CB840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F0CFE-BCF7-7E40-A550-211CE39482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D56B9-CA7A-094A-9E3F-CF5FA8854557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2388B-720E-FB4C-8625-F25B047DCDDF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1440C-87CF-124E-8471-0901787BFC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11.xml" Type="http://schemas.openxmlformats.org/officeDocument/2006/relationships/slideLayout" Id="rId11"></Relationship><Relationship Target="../theme/theme1.xml" Type="http://schemas.openxmlformats.org/officeDocument/2006/relationships/theme" Id="rId12"></Relationship><Relationship Target="../slideLayouts/slideLayout1.xml" Type="http://schemas.openxmlformats.org/officeDocument/2006/relationships/slideLayout" Id="rId1"></Relationship><Relationship Target="../slideLayouts/slideLayout2.xml" Type="http://schemas.openxmlformats.org/officeDocument/2006/relationships/slideLayout" Id="rId2"></Relationship><Relationship Target="../slideLayouts/slideLayout3.xml" Type="http://schemas.openxmlformats.org/officeDocument/2006/relationships/slideLayout" Id="rId3"></Relationship><Relationship Target="../slideLayouts/slideLayout4.xml" Type="http://schemas.openxmlformats.org/officeDocument/2006/relationships/slideLayout" Id="rId4"></Relationship><Relationship Target="../slideLayouts/slideLayout5.xml" Type="http://schemas.openxmlformats.org/officeDocument/2006/relationships/slideLayout" Id="rId5"></Relationship><Relationship Target="../slideLayouts/slideLayout6.xml" Type="http://schemas.openxmlformats.org/officeDocument/2006/relationships/slideLayout" Id="rId6"></Relationship><Relationship Target="../slideLayouts/slideLayout7.xml" Type="http://schemas.openxmlformats.org/officeDocument/2006/relationships/slideLayout" Id="rId7"></Relationship><Relationship Target="../slideLayouts/slideLayout8.xml" Type="http://schemas.openxmlformats.org/officeDocument/2006/relationships/slideLayout" Id="rId8"></Relationship><Relationship Target="../slideLayouts/slideLayout9.xml" Type="http://schemas.openxmlformats.org/officeDocument/2006/relationships/slideLayout" Id="rId9"></Relationship><Relationship Target="../slideLayouts/slideLayout10.xml" Type="http://schemas.openxmlformats.org/officeDocument/2006/relationships/slideLayout" Id="rId10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BF797C-1204-2746-A89C-85AA80D8852D}" type="datetimeFigureOut">
              <a:rPr lang="en-US" smtClean="0"/>
              <a:pPr>
                <a:defRPr/>
              </a:pPr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4B7DFA-C30B-B74F-BCC4-97661E6051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6" r:id="rId1"/>
    <p:sldLayoutId id="2147485007" r:id="rId2"/>
    <p:sldLayoutId id="2147485008" r:id="rId3"/>
    <p:sldLayoutId id="2147485009" r:id="rId4"/>
    <p:sldLayoutId id="2147485010" r:id="rId5"/>
    <p:sldLayoutId id="2147485011" r:id="rId6"/>
    <p:sldLayoutId id="2147485012" r:id="rId7"/>
    <p:sldLayoutId id="2147485013" r:id="rId8"/>
    <p:sldLayoutId id="2147485014" r:id="rId9"/>
    <p:sldLayoutId id="2147485015" r:id="rId10"/>
    <p:sldLayoutId id="21474850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Relationship Target="../media/image2.png" Type="http://schemas.openxmlformats.org/officeDocument/2006/relationships/image" Id="rId2"></Relationship></Relationships>
</file>

<file path=ppt/slides/_rels/slide3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Relationship Target="../media/image3.png" Type="http://schemas.openxmlformats.org/officeDocument/2006/relationships/image" Id="rId2"></Relationship></Relationships>
</file>

<file path=ppt/slides/_rels/slide5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Relationship Target="../media/image4.png" Type="http://schemas.openxmlformats.org/officeDocument/2006/relationships/image" Id="rId2"></Relationship></Relationships>
</file>

<file path=ppt/slides/_rels/slide6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Relationship Target="../media/image5.png" Type="http://schemas.openxmlformats.org/officeDocument/2006/relationships/image" Id="rId2"></Relationship></Relationships>
</file>

<file path=ppt/slides/_rels/slide7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Relationship Target="../media/image6.png" Type="http://schemas.openxmlformats.org/officeDocument/2006/relationships/image" Id="rId2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‘Pink Wave’ in 2018?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9300"/>
            <a:ext cx="9144000" cy="534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numbers of women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House of Representatives</a:t>
            </a:r>
          </a:p>
          <a:p>
            <a:pPr lvl="1"/>
            <a:r>
              <a:rPr lang="en-US" dirty="0" smtClean="0"/>
              <a:t>475 women have filed</a:t>
            </a:r>
          </a:p>
          <a:p>
            <a:pPr lvl="1"/>
            <a:r>
              <a:rPr lang="en-US" dirty="0" smtClean="0"/>
              <a:t>Up from previous record of 298 in 2012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U.S. Senate</a:t>
            </a:r>
          </a:p>
          <a:p>
            <a:pPr lvl="1"/>
            <a:r>
              <a:rPr lang="en-US" dirty="0" smtClean="0"/>
              <a:t>42 women filed, perhaps up to 47 </a:t>
            </a:r>
          </a:p>
          <a:p>
            <a:pPr lvl="1"/>
            <a:r>
              <a:rPr lang="en-US" dirty="0" smtClean="0"/>
              <a:t>Up from 40 in 2016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Governors</a:t>
            </a:r>
          </a:p>
          <a:p>
            <a:pPr lvl="1"/>
            <a:r>
              <a:rPr lang="en-US" dirty="0" smtClean="0"/>
              <a:t>50 filed, perhaps 60+</a:t>
            </a:r>
          </a:p>
          <a:p>
            <a:pPr lvl="1"/>
            <a:r>
              <a:rPr lang="en-US" dirty="0" smtClean="0"/>
              <a:t>Running in 35 of 36 states electing governor in 2018</a:t>
            </a:r>
          </a:p>
          <a:p>
            <a:pPr lvl="1"/>
            <a:r>
              <a:rPr lang="en-US" dirty="0" smtClean="0"/>
              <a:t>Up from record of 34 in 1994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Wave is mostly blue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78236"/>
            <a:ext cx="8229600" cy="4320727"/>
          </a:xfrm>
        </p:spPr>
      </p:pic>
    </p:spTree>
    <p:extLst>
      <p:ext uri="{BB962C8B-B14F-4D97-AF65-F5344CB8AC3E}">
        <p14:creationId xmlns:p14="http://schemas.microsoft.com/office/powerpoint/2010/main" val="7309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still swamped by men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3328"/>
            <a:ext cx="8229600" cy="4110544"/>
          </a:xfrm>
        </p:spPr>
      </p:pic>
    </p:spTree>
    <p:extLst>
      <p:ext uri="{BB962C8B-B14F-4D97-AF65-F5344CB8AC3E}">
        <p14:creationId xmlns:p14="http://schemas.microsoft.com/office/powerpoint/2010/main" val="10392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673100"/>
            <a:ext cx="8305800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Oddities and Realities -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47 women are challenging male incumbents in a party primary</a:t>
            </a:r>
          </a:p>
          <a:p>
            <a:endParaRPr lang="en-US" dirty="0" smtClean="0"/>
          </a:p>
          <a:p>
            <a:r>
              <a:rPr lang="en-US" dirty="0" smtClean="0"/>
              <a:t>55 women are challenging women incumbents in a primary</a:t>
            </a:r>
          </a:p>
          <a:p>
            <a:endParaRPr lang="en-US" dirty="0" smtClean="0"/>
          </a:p>
          <a:p>
            <a:r>
              <a:rPr lang="en-US" dirty="0" smtClean="0"/>
              <a:t>82 primaries have more than one woman running</a:t>
            </a:r>
          </a:p>
          <a:p>
            <a:endParaRPr lang="en-US" dirty="0" smtClean="0"/>
          </a:p>
          <a:p>
            <a:r>
              <a:rPr lang="en-US" dirty="0" smtClean="0"/>
              <a:t>26 woman v. woman races</a:t>
            </a:r>
          </a:p>
          <a:p>
            <a:endParaRPr lang="en-US" dirty="0" smtClean="0"/>
          </a:p>
          <a:p>
            <a:r>
              <a:rPr lang="en-US" dirty="0" smtClean="0"/>
              <a:t>Four women are running for U.S. Senate in Arizona – two Democrats and two Republicans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increase is proportional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4272"/>
            <a:ext cx="8229600" cy="4868656"/>
          </a:xfrm>
        </p:spPr>
      </p:pic>
    </p:spTree>
    <p:extLst>
      <p:ext uri="{BB962C8B-B14F-4D97-AF65-F5344CB8AC3E}">
        <p14:creationId xmlns:p14="http://schemas.microsoft.com/office/powerpoint/2010/main" val="1914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6BFFF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